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3C53-E18A-4776-B3F2-A67DC543A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AA294-DAFB-4646-AE19-8E9B86E24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BC87-62C6-4662-9B5E-28A33AE4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EE99-6E2F-4B03-B6DB-CEF9364D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C7565-0940-4FEC-96DD-5A8B9BA9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113C-17AB-409C-A9CB-E9448A79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D27CB-F25D-418E-A4B4-5C6CD42AC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4113-3DBF-4859-BAEA-ED68A7E1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5EF6E-04B2-4AC5-9D0D-0B15D05D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D9798-CD2A-4AED-A536-AD362137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A9452E-1A14-40A7-9D25-9B2008176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E62CD-8F54-464F-9E4A-935023AD5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D576-36A0-4F79-B2E6-1074FBF6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6654-F082-4DE5-A7CC-523B3D76C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37C4-9CAA-45A9-8D9F-1F5A8355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99AE-70A3-4825-848F-CB7B099C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00621-E327-4565-BA9B-BD488B04F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27777-2FBF-4A7A-ACBC-8C213AE9F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5CDB7-E480-4468-9CED-259942A9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ED9F-F83E-496D-9B55-AA9A718B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0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4E37-3D16-492E-885F-9E08297A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D58EB-FDF5-4D8E-AED4-4CBA4F564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42F16-5EEE-4243-ACB5-1A65B4E4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BA1A6-B168-4A8D-A88A-93A2ABC1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75F98-C596-4B4B-A2DB-67BEFD85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5723-D474-4159-A5D2-E0805B64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DD81-DEB0-46B6-BC7B-9AEA1B3EF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D8401-BE7F-49A1-92B6-D12A8CD7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EE39B-BB5F-481D-B7DE-96B692B2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2C3AB-FD96-4B89-880D-1A486CDB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2B9E-B812-4D85-A7F6-6667123D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3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E6DE-8DB5-4743-8FC2-0F778DF7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80E58-2730-4796-B662-84FF1918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5C70F-F94A-42D5-99B5-9A53035F8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03660-870D-4256-84ED-A0F98D4AA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60A58-AF9D-443B-AEC6-5140742C4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718FDF-6963-4995-99DC-FFE2A9D4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38DA2-B226-4730-8186-8AB35AD0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093CE-527E-4041-959A-CEF185C3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1F87-B817-49A6-9B13-CAA1EC57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7C2EC-4656-44D0-9547-7C52C2D2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C9307-F6C5-4C5E-8B3B-41CCF572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A01B-DA4F-445E-A109-2EA84C99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AC39A-D62E-438C-B1FD-14752312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01116-AE13-4362-94D0-CC8AF63D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65E6D-D8B4-412F-9D95-76EA4F79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6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942A-A374-4178-8D3B-E8AC802D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8F7AA-C87E-4BD9-8C46-066832645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A1594-21D1-4E8A-90C1-505F60249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62654-4AA0-4BE8-9C76-5734A6E4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DEA0E-2FF3-4EBA-AF49-DAA3D5CE1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DAEEC-0568-40E1-AFD7-DC25E085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CD41-DF93-4FEA-9674-4967021E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869E7-2E12-46E1-8920-086CD3041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603A-F6FA-4407-8550-E4C700277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5FC21-4135-4B2D-AF00-EEFF1150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27DA3-6EB7-4C75-8F76-EA2D4C98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9985A-A87F-4206-9FF5-0CF44590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5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378FE-4DF7-4DAC-9C0F-8B730277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B6BC8-2250-43BB-A997-C50F34B5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9D00E-A9CE-4EF8-9624-09EB69274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A60E-AAEB-4737-8D40-527E45F5A6B0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A714A-E8EF-4098-A2E5-E62ACA1E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E7179-5591-4702-8A90-54A319B87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A8D7-5F1E-4C50-A592-C0FC3A583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arge hotel with a large entrance&#10;&#10;Description automatically generated with medium confidence">
            <a:extLst>
              <a:ext uri="{FF2B5EF4-FFF2-40B4-BE49-F238E27FC236}">
                <a16:creationId xmlns:a16="http://schemas.microsoft.com/office/drawing/2014/main" id="{52C8E6E5-C951-8A62-2393-143A993E5E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706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BEA571-5E4E-44AE-9036-3A3C0C2087C9}"/>
              </a:ext>
            </a:extLst>
          </p:cNvPr>
          <p:cNvSpPr/>
          <p:nvPr/>
        </p:nvSpPr>
        <p:spPr>
          <a:xfrm>
            <a:off x="0" y="-8212"/>
            <a:ext cx="12201283" cy="1754326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effectLst>
            <a:softEdge rad="762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</a:rPr>
              <a:t>	      2024 AFSA Division 1 Conference, </a:t>
            </a:r>
          </a:p>
          <a:p>
            <a:pPr algn="ctr"/>
            <a:r>
              <a:rPr lang="en-US" sz="36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</a:rPr>
              <a:t>Professional Development Symposium,</a:t>
            </a:r>
          </a:p>
          <a:p>
            <a:pPr algn="ctr"/>
            <a:r>
              <a:rPr lang="en-US" sz="3600" b="1" i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/>
                </a:solidFill>
              </a:rPr>
              <a:t>	       &amp; Reunion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0" y="78839"/>
            <a:ext cx="1379645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3634" y="1720840"/>
            <a:ext cx="1847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2025" y="2921931"/>
            <a:ext cx="6130982" cy="1323439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effectLst>
            <a:softEdge rad="762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</a:rPr>
              <a:t>Bally’s Dover Casino Resort</a:t>
            </a:r>
          </a:p>
          <a:p>
            <a:pPr algn="ctr"/>
            <a:r>
              <a:rPr lang="pt-BR" sz="22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</a:rPr>
              <a:t>1131 N Dupont Hwy, Dover, DE 19901</a:t>
            </a:r>
          </a:p>
          <a:p>
            <a:pPr algn="ctr"/>
            <a:r>
              <a: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/>
              </a:rPr>
              <a:t>30 Apr – 2 May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E255C-0C51-423A-AB59-69CDB4E2DA4D}"/>
              </a:ext>
            </a:extLst>
          </p:cNvPr>
          <p:cNvSpPr txBox="1"/>
          <p:nvPr/>
        </p:nvSpPr>
        <p:spPr>
          <a:xfrm>
            <a:off x="5421138" y="5254645"/>
            <a:ext cx="6780145" cy="1600438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accent1"/>
            </a:solidFill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b="1" i="1" cap="all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8080"/>
                </a:highlight>
              </a:rPr>
              <a:t>Rooms reservations</a:t>
            </a:r>
            <a:r>
              <a:rPr lang="en-US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must be made at Bally’s w/code: GAFSA01 </a:t>
            </a:r>
          </a:p>
          <a:p>
            <a:pPr lvl="0" algn="ctr"/>
            <a:r>
              <a:rPr lang="en-US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NLT 31 Mar to ensure rate of $99/night + fees</a:t>
            </a:r>
          </a:p>
          <a:p>
            <a:pPr lvl="0" algn="ctr"/>
            <a:r>
              <a:rPr lang="en-US" sz="1600" b="1" i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(availability not guaranteed after this date)</a:t>
            </a:r>
          </a:p>
          <a:p>
            <a:pPr lvl="0" algn="ctr"/>
            <a:endParaRPr lang="en-US" sz="8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endParaRPr lang="en-US" sz="6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16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Visit </a:t>
            </a:r>
            <a:r>
              <a:rPr lang="en-US" sz="16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</a:rPr>
              <a:t>Convention Tab at: www.afsadivision1.org</a:t>
            </a:r>
            <a:r>
              <a:rPr lang="en-US" sz="16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</a:t>
            </a:r>
            <a:r>
              <a:rPr lang="en-US" sz="1600" b="1" u="sng" cap="all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000080"/>
                </a:highlight>
              </a:rPr>
              <a:t>all forms;</a:t>
            </a:r>
            <a:r>
              <a:rPr lang="en-US" sz="16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or </a:t>
            </a:r>
          </a:p>
          <a:p>
            <a:pPr lvl="0" algn="ctr"/>
            <a:r>
              <a:rPr lang="en-US" sz="1600" b="1" u="sng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Contact: David McCoy at dmccoy1@hqafsa.org</a:t>
            </a:r>
          </a:p>
        </p:txBody>
      </p:sp>
      <p:pic>
        <p:nvPicPr>
          <p:cNvPr id="11" name="Picture 10" descr="A picture containing tableware&#10;&#10;Description generated with high confidence">
            <a:extLst>
              <a:ext uri="{FF2B5EF4-FFF2-40B4-BE49-F238E27FC236}">
                <a16:creationId xmlns:a16="http://schemas.microsoft.com/office/drawing/2014/main" id="{980B7B36-BBF9-4701-A722-33EF8D7D5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15" y="78839"/>
            <a:ext cx="1196018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FF88D4-0BE1-4FD8-9C54-310C2612BC26}"/>
              </a:ext>
            </a:extLst>
          </p:cNvPr>
          <p:cNvSpPr txBox="1"/>
          <p:nvPr/>
        </p:nvSpPr>
        <p:spPr>
          <a:xfrm>
            <a:off x="0" y="3949779"/>
            <a:ext cx="5411854" cy="2923877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b="1" i="1" cap="all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800080"/>
                </a:highlight>
              </a:rPr>
              <a:t>Full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800080"/>
                </a:highlight>
              </a:rPr>
              <a:t> </a:t>
            </a:r>
            <a:r>
              <a:rPr lang="en-US" b="1" i="1" cap="all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800080"/>
                </a:highlight>
              </a:rPr>
              <a:t>Registration</a:t>
            </a:r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– $239</a:t>
            </a:r>
          </a:p>
          <a:p>
            <a:pPr algn="ctr"/>
            <a:r>
              <a:rPr lang="en-US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Includes all meals (by Royal Prime Events, as shown below), refreshments, entertainment, commemorative conference magazine, seating, and welcome bag!</a:t>
            </a:r>
          </a:p>
          <a:p>
            <a:pPr algn="ctr"/>
            <a:endParaRPr lang="en-US" sz="4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600" b="1" i="1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(Professional Development/Business Sessions are free)</a:t>
            </a:r>
          </a:p>
          <a:p>
            <a:endParaRPr lang="en-US" sz="600" b="1" i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Separate Meals (catered by Royal Prime Events) Available as follows:</a:t>
            </a:r>
          </a:p>
          <a:p>
            <a:pPr algn="r"/>
            <a:r>
              <a:rPr lang="en-US" sz="14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Theme Party – 30 Apr: $40</a:t>
            </a:r>
          </a:p>
          <a:p>
            <a:pPr algn="r"/>
            <a:r>
              <a:rPr lang="en-US" sz="14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Opening Breakfast – 1 May: $25</a:t>
            </a:r>
          </a:p>
          <a:p>
            <a:pPr algn="r"/>
            <a:r>
              <a:rPr lang="en-US" sz="14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President’s Dinner – 1 May: $50</a:t>
            </a:r>
          </a:p>
          <a:p>
            <a:pPr algn="r"/>
            <a:r>
              <a:rPr lang="en-US" sz="14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Honors Banquet – 2 May: $75</a:t>
            </a:r>
          </a:p>
          <a:p>
            <a:pPr algn="ctr"/>
            <a:r>
              <a:rPr lang="en-US" sz="1400" b="1" i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rates increase on 1 Apr, payment deadline is 16 Apr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598AD-5C37-46D5-8BC3-88DD25A4FF51}"/>
              </a:ext>
            </a:extLst>
          </p:cNvPr>
          <p:cNvSpPr txBox="1"/>
          <p:nvPr/>
        </p:nvSpPr>
        <p:spPr>
          <a:xfrm>
            <a:off x="5421138" y="4303468"/>
            <a:ext cx="6768455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>
            <a:solidFill>
              <a:schemeClr val="accent1"/>
            </a:solidFill>
          </a:ln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b="1" i="1" cap="all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event is a professional development opportunity!</a:t>
            </a:r>
          </a:p>
          <a:p>
            <a:pPr lvl="0" algn="ctr"/>
            <a:r>
              <a:rPr lang="en-US" b="1" i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0000"/>
                </a:highlight>
              </a:rPr>
              <a:t>TDY is authorized</a:t>
            </a:r>
            <a:r>
              <a:rPr lang="en-US" b="1" i="1" dirty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highly encouraged. In the event funds are not available, PTDY may be used.000,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1C898F5C-8115-4E88-916D-15775AF4151D}"/>
              </a:ext>
            </a:extLst>
          </p:cNvPr>
          <p:cNvSpPr/>
          <p:nvPr/>
        </p:nvSpPr>
        <p:spPr>
          <a:xfrm>
            <a:off x="1116502" y="1224677"/>
            <a:ext cx="7334249" cy="1754326"/>
          </a:xfrm>
          <a:prstGeom prst="wave">
            <a:avLst>
              <a:gd name="adj1" fmla="val 12500"/>
              <a:gd name="adj2" fmla="val -148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i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Meet and Hear From Keynote Speaker:</a:t>
            </a:r>
          </a:p>
          <a:p>
            <a:pPr lvl="0" algn="ctr"/>
            <a:r>
              <a:rPr lang="en-US" sz="3600" b="1" i="1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CMSAF #11, Dave Campanale!</a:t>
            </a:r>
          </a:p>
        </p:txBody>
      </p:sp>
      <p:pic>
        <p:nvPicPr>
          <p:cNvPr id="16" name="Picture 15" descr="A qr code with a green dollar sign&#10;&#10;Description automatically generated">
            <a:extLst>
              <a:ext uri="{FF2B5EF4-FFF2-40B4-BE49-F238E27FC236}">
                <a16:creationId xmlns:a16="http://schemas.microsoft.com/office/drawing/2014/main" id="{B8C0E4CD-DF3F-0DD2-153F-334E68EB8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6" y="5738025"/>
            <a:ext cx="672007" cy="8025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986842-969E-7AE1-6634-50C0B4157A1A}"/>
              </a:ext>
            </a:extLst>
          </p:cNvPr>
          <p:cNvSpPr txBox="1"/>
          <p:nvPr/>
        </p:nvSpPr>
        <p:spPr>
          <a:xfrm>
            <a:off x="874579" y="5766600"/>
            <a:ext cx="13161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CashApp</a:t>
            </a: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Must include:</a:t>
            </a:r>
          </a:p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 &amp; Event!</a:t>
            </a:r>
          </a:p>
        </p:txBody>
      </p:sp>
      <p:pic>
        <p:nvPicPr>
          <p:cNvPr id="4" name="Picture 3" descr="A blue and green card with a logo and white stars&#10;&#10;Description automatically generated">
            <a:extLst>
              <a:ext uri="{FF2B5EF4-FFF2-40B4-BE49-F238E27FC236}">
                <a16:creationId xmlns:a16="http://schemas.microsoft.com/office/drawing/2014/main" id="{F46DD9B4-FF1F-7DF2-129E-E56411B02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5637698"/>
            <a:ext cx="876059" cy="10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243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WILLIAMS</dc:creator>
  <cp:lastModifiedBy>David McCoy</cp:lastModifiedBy>
  <cp:revision>61</cp:revision>
  <dcterms:created xsi:type="dcterms:W3CDTF">2018-01-30T11:00:33Z</dcterms:created>
  <dcterms:modified xsi:type="dcterms:W3CDTF">2024-03-26T08:15:06Z</dcterms:modified>
</cp:coreProperties>
</file>